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9" r:id="rId4"/>
    <p:sldMasterId id="2147483698" r:id="rId5"/>
    <p:sldMasterId id="2147483717" r:id="rId6"/>
    <p:sldMasterId id="2147483736" r:id="rId7"/>
  </p:sldMasterIdLst>
  <p:notesMasterIdLst>
    <p:notesMasterId r:id="rId24"/>
  </p:notesMasterIdLst>
  <p:sldIdLst>
    <p:sldId id="266" r:id="rId8"/>
    <p:sldId id="1958" r:id="rId9"/>
    <p:sldId id="734" r:id="rId10"/>
    <p:sldId id="731" r:id="rId11"/>
    <p:sldId id="272" r:id="rId12"/>
    <p:sldId id="1959" r:id="rId13"/>
    <p:sldId id="1947" r:id="rId14"/>
    <p:sldId id="1949" r:id="rId15"/>
    <p:sldId id="1951" r:id="rId16"/>
    <p:sldId id="1953" r:id="rId17"/>
    <p:sldId id="1935" r:id="rId18"/>
    <p:sldId id="1955" r:id="rId19"/>
    <p:sldId id="1945" r:id="rId20"/>
    <p:sldId id="1943" r:id="rId21"/>
    <p:sldId id="1946" r:id="rId22"/>
    <p:sldId id="1956" r:id="rId23"/>
  </p:sldIdLst>
  <p:sldSz cx="12192000" cy="685800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BD3"/>
    <a:srgbClr val="FCB519"/>
    <a:srgbClr val="6C1866"/>
    <a:srgbClr val="005DA6"/>
    <a:srgbClr val="15ABD2"/>
    <a:srgbClr val="13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24" autoAdjust="0"/>
    <p:restoredTop sz="86369" autoAdjust="0"/>
  </p:normalViewPr>
  <p:slideViewPr>
    <p:cSldViewPr snapToGrid="0">
      <p:cViewPr varScale="1">
        <p:scale>
          <a:sx n="75" d="100"/>
          <a:sy n="75" d="100"/>
        </p:scale>
        <p:origin x="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43AB9-ABE7-4F80-9314-A0004F6C4CF7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FF766719-E551-45A3-A9DB-96CD2A2AC5AA}">
      <dgm:prSet phldrT="[Text]"/>
      <dgm:spPr/>
      <dgm:t>
        <a:bodyPr/>
        <a:lstStyle/>
        <a:p>
          <a:r>
            <a:rPr lang="en-NZ" dirty="0"/>
            <a:t>2022</a:t>
          </a:r>
        </a:p>
      </dgm:t>
    </dgm:pt>
    <dgm:pt modelId="{072087A9-FBAE-4F53-B65D-FED4FCCA0396}" type="parTrans" cxnId="{B6078A43-185D-4E41-85AC-A24E6CC92073}">
      <dgm:prSet/>
      <dgm:spPr/>
      <dgm:t>
        <a:bodyPr/>
        <a:lstStyle/>
        <a:p>
          <a:endParaRPr lang="en-NZ"/>
        </a:p>
      </dgm:t>
    </dgm:pt>
    <dgm:pt modelId="{FB05BB1D-FE35-4F2B-A2EA-2817450F3779}" type="sibTrans" cxnId="{B6078A43-185D-4E41-85AC-A24E6CC92073}">
      <dgm:prSet/>
      <dgm:spPr/>
      <dgm:t>
        <a:bodyPr/>
        <a:lstStyle/>
        <a:p>
          <a:endParaRPr lang="en-NZ"/>
        </a:p>
      </dgm:t>
    </dgm:pt>
    <dgm:pt modelId="{C5877F80-60F2-4845-9521-AC9F5876F9CA}">
      <dgm:prSet phldrT="[Text]"/>
      <dgm:spPr/>
      <dgm:t>
        <a:bodyPr/>
        <a:lstStyle/>
        <a:p>
          <a:r>
            <a:rPr lang="en-NZ" dirty="0"/>
            <a:t>2023</a:t>
          </a:r>
        </a:p>
      </dgm:t>
    </dgm:pt>
    <dgm:pt modelId="{4761AA72-29EB-4AA6-B609-2F777C6CE738}" type="parTrans" cxnId="{62B8643F-57A1-45AF-9572-B5C10B301CD0}">
      <dgm:prSet/>
      <dgm:spPr/>
      <dgm:t>
        <a:bodyPr/>
        <a:lstStyle/>
        <a:p>
          <a:endParaRPr lang="en-NZ"/>
        </a:p>
      </dgm:t>
    </dgm:pt>
    <dgm:pt modelId="{1C4DE9E7-F02B-47B4-808C-9DE3EAD792C6}" type="sibTrans" cxnId="{62B8643F-57A1-45AF-9572-B5C10B301CD0}">
      <dgm:prSet/>
      <dgm:spPr/>
      <dgm:t>
        <a:bodyPr/>
        <a:lstStyle/>
        <a:p>
          <a:endParaRPr lang="en-NZ"/>
        </a:p>
      </dgm:t>
    </dgm:pt>
    <dgm:pt modelId="{F78BB524-B8BF-4C78-8067-EF3B3986B3E6}">
      <dgm:prSet phldrT="[Text]"/>
      <dgm:spPr/>
      <dgm:t>
        <a:bodyPr/>
        <a:lstStyle/>
        <a:p>
          <a:r>
            <a:rPr lang="en-NZ" dirty="0"/>
            <a:t>2024</a:t>
          </a:r>
        </a:p>
      </dgm:t>
    </dgm:pt>
    <dgm:pt modelId="{DD7D9D6A-5C4A-44D6-87C9-F8DADD4ACFE5}" type="parTrans" cxnId="{5829F186-760F-418E-A591-8C73892D8A3D}">
      <dgm:prSet/>
      <dgm:spPr/>
      <dgm:t>
        <a:bodyPr/>
        <a:lstStyle/>
        <a:p>
          <a:endParaRPr lang="en-NZ"/>
        </a:p>
      </dgm:t>
    </dgm:pt>
    <dgm:pt modelId="{4D953D51-6443-4C4E-BDDA-03AB5D29B211}" type="sibTrans" cxnId="{5829F186-760F-418E-A591-8C73892D8A3D}">
      <dgm:prSet/>
      <dgm:spPr/>
      <dgm:t>
        <a:bodyPr/>
        <a:lstStyle/>
        <a:p>
          <a:endParaRPr lang="en-NZ"/>
        </a:p>
      </dgm:t>
    </dgm:pt>
    <dgm:pt modelId="{9EA59749-96A1-43C2-A6D7-BB4A2BAB7B46}">
      <dgm:prSet phldrT="[Text]"/>
      <dgm:spPr/>
      <dgm:t>
        <a:bodyPr/>
        <a:lstStyle/>
        <a:p>
          <a:r>
            <a:rPr lang="en-NZ" dirty="0"/>
            <a:t>2025</a:t>
          </a:r>
        </a:p>
      </dgm:t>
    </dgm:pt>
    <dgm:pt modelId="{95FCEF71-23A8-4F80-BD8C-401D16BFF639}" type="parTrans" cxnId="{096AE669-2594-45E6-B3FA-74902EF42841}">
      <dgm:prSet/>
      <dgm:spPr/>
      <dgm:t>
        <a:bodyPr/>
        <a:lstStyle/>
        <a:p>
          <a:endParaRPr lang="en-NZ"/>
        </a:p>
      </dgm:t>
    </dgm:pt>
    <dgm:pt modelId="{15D40312-27FD-4795-A033-FB0C04B13CEE}" type="sibTrans" cxnId="{096AE669-2594-45E6-B3FA-74902EF42841}">
      <dgm:prSet/>
      <dgm:spPr/>
      <dgm:t>
        <a:bodyPr/>
        <a:lstStyle/>
        <a:p>
          <a:endParaRPr lang="en-NZ"/>
        </a:p>
      </dgm:t>
    </dgm:pt>
    <dgm:pt modelId="{BADB25CA-1560-4AE8-A121-233D13B8A686}">
      <dgm:prSet phldrT="[Text]"/>
      <dgm:spPr/>
      <dgm:t>
        <a:bodyPr/>
        <a:lstStyle/>
        <a:p>
          <a:r>
            <a:rPr lang="en-NZ" dirty="0"/>
            <a:t>2026</a:t>
          </a:r>
        </a:p>
      </dgm:t>
    </dgm:pt>
    <dgm:pt modelId="{4F142B7D-2697-48C8-85F2-165DA7D530F1}" type="parTrans" cxnId="{9FA50C3F-7F90-4DD9-BD28-AEDC0715F30F}">
      <dgm:prSet/>
      <dgm:spPr/>
      <dgm:t>
        <a:bodyPr/>
        <a:lstStyle/>
        <a:p>
          <a:endParaRPr lang="en-NZ"/>
        </a:p>
      </dgm:t>
    </dgm:pt>
    <dgm:pt modelId="{9BA47BC3-D2F8-48C3-AB38-05D9AD278D1D}" type="sibTrans" cxnId="{9FA50C3F-7F90-4DD9-BD28-AEDC0715F30F}">
      <dgm:prSet/>
      <dgm:spPr/>
      <dgm:t>
        <a:bodyPr/>
        <a:lstStyle/>
        <a:p>
          <a:endParaRPr lang="en-NZ"/>
        </a:p>
      </dgm:t>
    </dgm:pt>
    <dgm:pt modelId="{D423137A-8D59-4E7D-A93B-C6EF91B0BFA4}" type="pres">
      <dgm:prSet presAssocID="{45B43AB9-ABE7-4F80-9314-A0004F6C4CF7}" presName="Name0" presStyleCnt="0">
        <dgm:presLayoutVars>
          <dgm:dir/>
          <dgm:resizeHandles val="exact"/>
        </dgm:presLayoutVars>
      </dgm:prSet>
      <dgm:spPr/>
    </dgm:pt>
    <dgm:pt modelId="{09518541-0153-4293-B4A0-F1255FB54958}" type="pres">
      <dgm:prSet presAssocID="{FF766719-E551-45A3-A9DB-96CD2A2AC5AA}" presName="parTxOnly" presStyleLbl="node1" presStyleIdx="0" presStyleCnt="5">
        <dgm:presLayoutVars>
          <dgm:bulletEnabled val="1"/>
        </dgm:presLayoutVars>
      </dgm:prSet>
      <dgm:spPr/>
    </dgm:pt>
    <dgm:pt modelId="{0BAEA019-997D-4758-8640-D0D304C88950}" type="pres">
      <dgm:prSet presAssocID="{FB05BB1D-FE35-4F2B-A2EA-2817450F3779}" presName="parSpace" presStyleCnt="0"/>
      <dgm:spPr/>
    </dgm:pt>
    <dgm:pt modelId="{88C844F4-1C3C-47BE-A2B3-9BCD8D27112C}" type="pres">
      <dgm:prSet presAssocID="{C5877F80-60F2-4845-9521-AC9F5876F9CA}" presName="parTxOnly" presStyleLbl="node1" presStyleIdx="1" presStyleCnt="5">
        <dgm:presLayoutVars>
          <dgm:bulletEnabled val="1"/>
        </dgm:presLayoutVars>
      </dgm:prSet>
      <dgm:spPr/>
    </dgm:pt>
    <dgm:pt modelId="{D650E565-FBF3-4478-9901-C6F67ACC5115}" type="pres">
      <dgm:prSet presAssocID="{1C4DE9E7-F02B-47B4-808C-9DE3EAD792C6}" presName="parSpace" presStyleCnt="0"/>
      <dgm:spPr/>
    </dgm:pt>
    <dgm:pt modelId="{C0A4DD2A-3B46-4F51-81CD-CAEF07D7A982}" type="pres">
      <dgm:prSet presAssocID="{F78BB524-B8BF-4C78-8067-EF3B3986B3E6}" presName="parTxOnly" presStyleLbl="node1" presStyleIdx="2" presStyleCnt="5">
        <dgm:presLayoutVars>
          <dgm:bulletEnabled val="1"/>
        </dgm:presLayoutVars>
      </dgm:prSet>
      <dgm:spPr/>
    </dgm:pt>
    <dgm:pt modelId="{1F19FAD4-D788-417E-A9A7-09F8CFA96371}" type="pres">
      <dgm:prSet presAssocID="{4D953D51-6443-4C4E-BDDA-03AB5D29B211}" presName="parSpace" presStyleCnt="0"/>
      <dgm:spPr/>
    </dgm:pt>
    <dgm:pt modelId="{30C111DF-8ADC-457E-AB32-1FB142C98B40}" type="pres">
      <dgm:prSet presAssocID="{9EA59749-96A1-43C2-A6D7-BB4A2BAB7B46}" presName="parTxOnly" presStyleLbl="node1" presStyleIdx="3" presStyleCnt="5">
        <dgm:presLayoutVars>
          <dgm:bulletEnabled val="1"/>
        </dgm:presLayoutVars>
      </dgm:prSet>
      <dgm:spPr/>
    </dgm:pt>
    <dgm:pt modelId="{F92512C3-D74B-4841-8665-D096BA0B1847}" type="pres">
      <dgm:prSet presAssocID="{15D40312-27FD-4795-A033-FB0C04B13CEE}" presName="parSpace" presStyleCnt="0"/>
      <dgm:spPr/>
    </dgm:pt>
    <dgm:pt modelId="{7456FB46-4DB7-494B-8B05-6B621FD946DE}" type="pres">
      <dgm:prSet presAssocID="{BADB25CA-1560-4AE8-A121-233D13B8A686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5E80A10C-5B4A-497B-8435-432E80363A2B}" type="presOf" srcId="{9EA59749-96A1-43C2-A6D7-BB4A2BAB7B46}" destId="{30C111DF-8ADC-457E-AB32-1FB142C98B40}" srcOrd="0" destOrd="0" presId="urn:microsoft.com/office/officeart/2005/8/layout/hChevron3"/>
    <dgm:cxn modelId="{8AD2FC35-ACFD-4E67-876B-A493D955E4CC}" type="presOf" srcId="{45B43AB9-ABE7-4F80-9314-A0004F6C4CF7}" destId="{D423137A-8D59-4E7D-A93B-C6EF91B0BFA4}" srcOrd="0" destOrd="0" presId="urn:microsoft.com/office/officeart/2005/8/layout/hChevron3"/>
    <dgm:cxn modelId="{9FA50C3F-7F90-4DD9-BD28-AEDC0715F30F}" srcId="{45B43AB9-ABE7-4F80-9314-A0004F6C4CF7}" destId="{BADB25CA-1560-4AE8-A121-233D13B8A686}" srcOrd="4" destOrd="0" parTransId="{4F142B7D-2697-48C8-85F2-165DA7D530F1}" sibTransId="{9BA47BC3-D2F8-48C3-AB38-05D9AD278D1D}"/>
    <dgm:cxn modelId="{62B8643F-57A1-45AF-9572-B5C10B301CD0}" srcId="{45B43AB9-ABE7-4F80-9314-A0004F6C4CF7}" destId="{C5877F80-60F2-4845-9521-AC9F5876F9CA}" srcOrd="1" destOrd="0" parTransId="{4761AA72-29EB-4AA6-B609-2F777C6CE738}" sibTransId="{1C4DE9E7-F02B-47B4-808C-9DE3EAD792C6}"/>
    <dgm:cxn modelId="{B6078A43-185D-4E41-85AC-A24E6CC92073}" srcId="{45B43AB9-ABE7-4F80-9314-A0004F6C4CF7}" destId="{FF766719-E551-45A3-A9DB-96CD2A2AC5AA}" srcOrd="0" destOrd="0" parTransId="{072087A9-FBAE-4F53-B65D-FED4FCCA0396}" sibTransId="{FB05BB1D-FE35-4F2B-A2EA-2817450F3779}"/>
    <dgm:cxn modelId="{DFED705A-3FFD-49A0-80C2-F0A34802B751}" type="presOf" srcId="{FF766719-E551-45A3-A9DB-96CD2A2AC5AA}" destId="{09518541-0153-4293-B4A0-F1255FB54958}" srcOrd="0" destOrd="0" presId="urn:microsoft.com/office/officeart/2005/8/layout/hChevron3"/>
    <dgm:cxn modelId="{096AE669-2594-45E6-B3FA-74902EF42841}" srcId="{45B43AB9-ABE7-4F80-9314-A0004F6C4CF7}" destId="{9EA59749-96A1-43C2-A6D7-BB4A2BAB7B46}" srcOrd="3" destOrd="0" parTransId="{95FCEF71-23A8-4F80-BD8C-401D16BFF639}" sibTransId="{15D40312-27FD-4795-A033-FB0C04B13CEE}"/>
    <dgm:cxn modelId="{5829F186-760F-418E-A591-8C73892D8A3D}" srcId="{45B43AB9-ABE7-4F80-9314-A0004F6C4CF7}" destId="{F78BB524-B8BF-4C78-8067-EF3B3986B3E6}" srcOrd="2" destOrd="0" parTransId="{DD7D9D6A-5C4A-44D6-87C9-F8DADD4ACFE5}" sibTransId="{4D953D51-6443-4C4E-BDDA-03AB5D29B211}"/>
    <dgm:cxn modelId="{8BE848A4-246F-4F8B-964C-7D7B25D29DC6}" type="presOf" srcId="{BADB25CA-1560-4AE8-A121-233D13B8A686}" destId="{7456FB46-4DB7-494B-8B05-6B621FD946DE}" srcOrd="0" destOrd="0" presId="urn:microsoft.com/office/officeart/2005/8/layout/hChevron3"/>
    <dgm:cxn modelId="{10C5C9C3-DAD0-48CA-B1F8-EF68FEA58E45}" type="presOf" srcId="{F78BB524-B8BF-4C78-8067-EF3B3986B3E6}" destId="{C0A4DD2A-3B46-4F51-81CD-CAEF07D7A982}" srcOrd="0" destOrd="0" presId="urn:microsoft.com/office/officeart/2005/8/layout/hChevron3"/>
    <dgm:cxn modelId="{BF6CF1FE-69D2-4654-B30A-5876E8F07A31}" type="presOf" srcId="{C5877F80-60F2-4845-9521-AC9F5876F9CA}" destId="{88C844F4-1C3C-47BE-A2B3-9BCD8D27112C}" srcOrd="0" destOrd="0" presId="urn:microsoft.com/office/officeart/2005/8/layout/hChevron3"/>
    <dgm:cxn modelId="{1207B8D7-227A-4384-B13F-4659A8831B20}" type="presParOf" srcId="{D423137A-8D59-4E7D-A93B-C6EF91B0BFA4}" destId="{09518541-0153-4293-B4A0-F1255FB54958}" srcOrd="0" destOrd="0" presId="urn:microsoft.com/office/officeart/2005/8/layout/hChevron3"/>
    <dgm:cxn modelId="{0D53477B-35A7-46CC-96F8-1BCCF3097B0F}" type="presParOf" srcId="{D423137A-8D59-4E7D-A93B-C6EF91B0BFA4}" destId="{0BAEA019-997D-4758-8640-D0D304C88950}" srcOrd="1" destOrd="0" presId="urn:microsoft.com/office/officeart/2005/8/layout/hChevron3"/>
    <dgm:cxn modelId="{AA343540-976C-47E2-9203-67B2EB40C640}" type="presParOf" srcId="{D423137A-8D59-4E7D-A93B-C6EF91B0BFA4}" destId="{88C844F4-1C3C-47BE-A2B3-9BCD8D27112C}" srcOrd="2" destOrd="0" presId="urn:microsoft.com/office/officeart/2005/8/layout/hChevron3"/>
    <dgm:cxn modelId="{53A6259D-23C6-45BE-BF03-7FBFD91291D3}" type="presParOf" srcId="{D423137A-8D59-4E7D-A93B-C6EF91B0BFA4}" destId="{D650E565-FBF3-4478-9901-C6F67ACC5115}" srcOrd="3" destOrd="0" presId="urn:microsoft.com/office/officeart/2005/8/layout/hChevron3"/>
    <dgm:cxn modelId="{D2168A86-FE76-43A1-AB6B-08215020C5B0}" type="presParOf" srcId="{D423137A-8D59-4E7D-A93B-C6EF91B0BFA4}" destId="{C0A4DD2A-3B46-4F51-81CD-CAEF07D7A982}" srcOrd="4" destOrd="0" presId="urn:microsoft.com/office/officeart/2005/8/layout/hChevron3"/>
    <dgm:cxn modelId="{68DC4009-AA7F-4748-A943-7A2B01B40D94}" type="presParOf" srcId="{D423137A-8D59-4E7D-A93B-C6EF91B0BFA4}" destId="{1F19FAD4-D788-417E-A9A7-09F8CFA96371}" srcOrd="5" destOrd="0" presId="urn:microsoft.com/office/officeart/2005/8/layout/hChevron3"/>
    <dgm:cxn modelId="{DEECDD3C-1031-4993-9160-A807F217888C}" type="presParOf" srcId="{D423137A-8D59-4E7D-A93B-C6EF91B0BFA4}" destId="{30C111DF-8ADC-457E-AB32-1FB142C98B40}" srcOrd="6" destOrd="0" presId="urn:microsoft.com/office/officeart/2005/8/layout/hChevron3"/>
    <dgm:cxn modelId="{4BA65E6F-06A4-48D5-91BE-C9D448C4CA18}" type="presParOf" srcId="{D423137A-8D59-4E7D-A93B-C6EF91B0BFA4}" destId="{F92512C3-D74B-4841-8665-D096BA0B1847}" srcOrd="7" destOrd="0" presId="urn:microsoft.com/office/officeart/2005/8/layout/hChevron3"/>
    <dgm:cxn modelId="{F738C7A1-0F57-4AF1-8FB4-CD104542A155}" type="presParOf" srcId="{D423137A-8D59-4E7D-A93B-C6EF91B0BFA4}" destId="{7456FB46-4DB7-494B-8B05-6B621FD946DE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8541-0153-4293-B4A0-F1255FB54958}">
      <dsp:nvSpPr>
        <dsp:cNvPr id="0" name=""/>
        <dsp:cNvSpPr/>
      </dsp:nvSpPr>
      <dsp:spPr>
        <a:xfrm>
          <a:off x="1115" y="0"/>
          <a:ext cx="2174607" cy="73923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2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2022</a:t>
          </a:r>
        </a:p>
      </dsp:txBody>
      <dsp:txXfrm>
        <a:off x="1115" y="0"/>
        <a:ext cx="1989798" cy="739238"/>
      </dsp:txXfrm>
    </dsp:sp>
    <dsp:sp modelId="{88C844F4-1C3C-47BE-A2B3-9BCD8D27112C}">
      <dsp:nvSpPr>
        <dsp:cNvPr id="0" name=""/>
        <dsp:cNvSpPr/>
      </dsp:nvSpPr>
      <dsp:spPr>
        <a:xfrm>
          <a:off x="1740801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2023</a:t>
          </a:r>
        </a:p>
      </dsp:txBody>
      <dsp:txXfrm>
        <a:off x="2110420" y="0"/>
        <a:ext cx="1435369" cy="739238"/>
      </dsp:txXfrm>
    </dsp:sp>
    <dsp:sp modelId="{C0A4DD2A-3B46-4F51-81CD-CAEF07D7A982}">
      <dsp:nvSpPr>
        <dsp:cNvPr id="0" name=""/>
        <dsp:cNvSpPr/>
      </dsp:nvSpPr>
      <dsp:spPr>
        <a:xfrm>
          <a:off x="3480487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2024</a:t>
          </a:r>
        </a:p>
      </dsp:txBody>
      <dsp:txXfrm>
        <a:off x="3850106" y="0"/>
        <a:ext cx="1435369" cy="739238"/>
      </dsp:txXfrm>
    </dsp:sp>
    <dsp:sp modelId="{30C111DF-8ADC-457E-AB32-1FB142C98B40}">
      <dsp:nvSpPr>
        <dsp:cNvPr id="0" name=""/>
        <dsp:cNvSpPr/>
      </dsp:nvSpPr>
      <dsp:spPr>
        <a:xfrm>
          <a:off x="5220173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2025</a:t>
          </a:r>
        </a:p>
      </dsp:txBody>
      <dsp:txXfrm>
        <a:off x="5589792" y="0"/>
        <a:ext cx="1435369" cy="739238"/>
      </dsp:txXfrm>
    </dsp:sp>
    <dsp:sp modelId="{7456FB46-4DB7-494B-8B05-6B621FD946DE}">
      <dsp:nvSpPr>
        <dsp:cNvPr id="0" name=""/>
        <dsp:cNvSpPr/>
      </dsp:nvSpPr>
      <dsp:spPr>
        <a:xfrm>
          <a:off x="6959859" y="0"/>
          <a:ext cx="2174607" cy="739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800" kern="1200" dirty="0"/>
            <a:t>2026</a:t>
          </a:r>
        </a:p>
      </dsp:txBody>
      <dsp:txXfrm>
        <a:off x="7329478" y="0"/>
        <a:ext cx="1435369" cy="739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409050F-50AB-4B1E-BFB6-4D5A5EF10E4C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6CEBFC0-1391-4EB9-91B6-E225D343F7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11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BFC0-1391-4EB9-91B6-E225D343F7F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73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56CEBFC0-1391-4EB9-91B6-E225D343F7F8}" type="slidenum">
              <a:rPr lang="en-NZ">
                <a:solidFill>
                  <a:prstClr val="black"/>
                </a:solidFill>
              </a:rPr>
              <a:pPr defTabSz="990752">
                <a:defRPr/>
              </a:pPr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2715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3520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1781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" b="-642"/>
          <a:stretch/>
        </p:blipFill>
        <p:spPr>
          <a:xfrm>
            <a:off x="3008138" y="-12152"/>
            <a:ext cx="9182429" cy="691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6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24086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99294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1132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0119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0307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1429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128"/>
          <a:stretch/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9897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5"/>
          <a:stretch/>
        </p:blipFill>
        <p:spPr>
          <a:xfrm>
            <a:off x="1909009" y="0"/>
            <a:ext cx="102849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726607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932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24"/>
          <a:stretch/>
        </p:blipFill>
        <p:spPr>
          <a:xfrm>
            <a:off x="1909009" y="1"/>
            <a:ext cx="10284932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7645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8320" y="0"/>
            <a:ext cx="65788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9411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95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1911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463817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7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8018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789" y="690"/>
            <a:ext cx="6703209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2172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29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125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551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1"/>
          <a:stretch/>
        </p:blipFill>
        <p:spPr>
          <a:xfrm flipH="1">
            <a:off x="5445761" y="0"/>
            <a:ext cx="674886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174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1"/>
          <a:stretch/>
        </p:blipFill>
        <p:spPr>
          <a:xfrm>
            <a:off x="3008138" y="0"/>
            <a:ext cx="9182429" cy="685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9"/>
            <a:ext cx="12189137" cy="6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92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27984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32732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0773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4241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754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26653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71"/>
          <a:stretch/>
        </p:blipFill>
        <p:spPr>
          <a:xfrm>
            <a:off x="1900907" y="0"/>
            <a:ext cx="102849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9807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82"/>
          <a:stretch/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2908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6074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6597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8320" y="0"/>
            <a:ext cx="657889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0391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10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9255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7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87679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4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2839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8"/>
          <a:stretch/>
        </p:blipFill>
        <p:spPr>
          <a:xfrm>
            <a:off x="5589195" y="690"/>
            <a:ext cx="6598023" cy="685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368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9"/>
            <a:ext cx="12189137" cy="68574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997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97446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3190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138" y="0"/>
            <a:ext cx="9182429" cy="685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" y="269"/>
            <a:ext cx="12189135" cy="6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893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33986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2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6984706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95334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77885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67904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7566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281186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42"/>
          <a:stretch/>
        </p:blipFill>
        <p:spPr>
          <a:xfrm>
            <a:off x="1900907" y="1"/>
            <a:ext cx="10284932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8256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35"/>
          <a:stretch/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81411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3042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3539" y="0"/>
            <a:ext cx="65884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6596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1644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53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20236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81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36643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93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879727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853" y="690"/>
            <a:ext cx="6617147" cy="68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37476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" y="269"/>
            <a:ext cx="12189135" cy="68574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0877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956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70911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32"/>
          <a:stretch/>
        </p:blipFill>
        <p:spPr>
          <a:xfrm>
            <a:off x="1904377" y="268"/>
            <a:ext cx="10286191" cy="6857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" y="268"/>
            <a:ext cx="12189135" cy="68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568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893487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52136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1743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135" y="690"/>
            <a:ext cx="6688261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46541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45367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1172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30842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0"/>
            <a:ext cx="10287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57608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5"/>
          <a:stretch/>
        </p:blipFill>
        <p:spPr>
          <a:xfrm>
            <a:off x="1909009" y="0"/>
            <a:ext cx="1028493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0701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1"/>
          <a:stretch/>
        </p:blipFill>
        <p:spPr>
          <a:xfrm flipH="1">
            <a:off x="5445761" y="0"/>
            <a:ext cx="674886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3824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18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9786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2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90478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353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622578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135" y="690"/>
            <a:ext cx="6688261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5072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1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96971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17"/>
          <a:stretch/>
        </p:blipFill>
        <p:spPr>
          <a:xfrm>
            <a:off x="1909009" y="690"/>
            <a:ext cx="10284932" cy="6856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8632" y="3593829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97389" y="2440835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</a:t>
            </a:r>
            <a:br>
              <a:rPr lang="en-US" altLang="en-US" dirty="0"/>
            </a:br>
            <a:r>
              <a:rPr lang="en-US" alt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85956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93A8-1CDE-4DD1-AB11-2E5C6817291D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8519-BE56-40E9-9F27-4B68D887EC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5462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 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6500-C86E-4BD2-A341-36B0414A4CC9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4A0B-227D-4E75-99EC-C2C5244ECC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0542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AE8-11DF-4CC3-8092-480CC1D6074C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4A8F-1E06-470B-ABA9-EC193AD5EE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50" y="2695576"/>
            <a:ext cx="10513101" cy="3133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section subtitle style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685926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1433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y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" b="-642"/>
          <a:stretch/>
        </p:blipFill>
        <p:spPr>
          <a:xfrm>
            <a:off x="3008138" y="-12152"/>
            <a:ext cx="9182429" cy="691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337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17BD-E53B-4D31-958B-040071DC441B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B31-5DC9-44C7-8F26-47B17E3D1C1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55200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71702"/>
            <a:ext cx="5181600" cy="368617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71702"/>
            <a:ext cx="5181600" cy="36861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31F8-F34E-4C8B-9E92-78AE8909F911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1F6-F843-476B-AAB8-9BFA2F621F3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99038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087459"/>
            <a:ext cx="5157787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17148"/>
            <a:ext cx="5157787" cy="2950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2087459"/>
            <a:ext cx="5183188" cy="823912"/>
          </a:xfrm>
        </p:spPr>
        <p:txBody>
          <a:bodyPr anchor="ctr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909653"/>
            <a:ext cx="5183188" cy="2957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64EB-96AD-4057-9A9B-AA707BE60856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9451-54C9-4003-AD99-CEB8E8E779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62051"/>
            <a:ext cx="10515600" cy="914791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57724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34DF-67F0-4EF9-85B7-75E1FE0F76C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7456-C129-4E38-9DF2-2F7F0E83450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56551" y="1051446"/>
            <a:ext cx="6086007" cy="4796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40520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6551" y="1062118"/>
            <a:ext cx="6098837" cy="4805284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5A6-6F2D-4F10-B45B-5B1EDD8CDC3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2F6F-ED03-4258-A811-DAF78F82B0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054620"/>
            <a:ext cx="3932237" cy="1600200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327"/>
            <a:ext cx="3932237" cy="320102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480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443" y="3099271"/>
            <a:ext cx="10513101" cy="88535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946277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50902" y="2965451"/>
            <a:ext cx="10502900" cy="0"/>
          </a:xfrm>
          <a:prstGeom prst="line">
            <a:avLst/>
          </a:prstGeom>
          <a:ln w="139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9272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01250-8E40-4A37-A666-16C8C7C11747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876D9-BE74-477E-8A6F-D5AD3CE0B62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13835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522109" y="644339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September 2016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5CB4F297-B73C-48C6-9DCF-6C9AF9930BA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92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A37AA-0EC4-4F74-ADD3-C4263D72E7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lang="en-NZ" sz="3200" b="0" kern="1200">
                <a:latin typeface="Liberation Sans" pitchFamily="18"/>
              </a:defRPr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927236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022516"/>
            <a:ext cx="10972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348078"/>
            <a:ext cx="10972800" cy="3556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1E935B5-F215-BB43-A8A3-881CE878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903879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NZ" dirty="0"/>
              <a:t>BP PowerPoint Template April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72926-827A-6D41-AED9-654C36002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5B505-95FE-E949-B75C-60A37E784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150"/>
            <a:ext cx="1632181" cy="4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539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4F3498C-8A0D-44D4-864C-13BEC11B4612}" type="datetimeFigureOut">
              <a:rPr lang="en-NZ" smtClean="0"/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007F992-CC04-4CCD-B07D-5B91D25B49B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6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9"/>
            <a:ext cx="12189139" cy="6857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65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268"/>
            <a:ext cx="12189139" cy="6857461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419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" y="268"/>
            <a:ext cx="12189137" cy="6857461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22/03/2024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719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" y="269"/>
            <a:ext cx="12189141" cy="6857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62051"/>
            <a:ext cx="10515600" cy="9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171702"/>
            <a:ext cx="10515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867" y="6565902"/>
            <a:ext cx="27432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5BD37-C71D-4F7F-9223-BB8EBF8D712E}" type="datetimeFigureOut">
              <a:rPr lang="en-NZ"/>
              <a:pPr>
                <a:defRPr/>
              </a:pPr>
              <a:t>22/03/2024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57964"/>
            <a:ext cx="4114800" cy="300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0017" y="6551613"/>
            <a:ext cx="2743200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2AA1A-EE16-419E-8313-F8434716CC4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3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7" r:id="rId20"/>
    <p:sldLayoutId id="2147483810" r:id="rId21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Calibri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ultations.standards.govt.nz/draft-standards/ts1170-5-public-consultation/" TargetMode="Externa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ations.standards.govt.nz/draft-standards/ts1170-5-public-consult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DCBCD0-7825-438E-9DFC-8A827327C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32" y="3593829"/>
            <a:ext cx="10513101" cy="1873320"/>
          </a:xfrm>
        </p:spPr>
        <p:txBody>
          <a:bodyPr>
            <a:normAutofit/>
          </a:bodyPr>
          <a:lstStyle/>
          <a:p>
            <a:r>
              <a:rPr lang="en-NZ" sz="2400" dirty="0"/>
              <a:t>Ken Elwood </a:t>
            </a:r>
            <a:br>
              <a:rPr lang="en-NZ" sz="2400" dirty="0"/>
            </a:br>
            <a:r>
              <a:rPr lang="en-NZ" sz="2400" dirty="0"/>
              <a:t>MBIE/EQC Chief Engineer (Building Resilience)</a:t>
            </a:r>
            <a:br>
              <a:rPr lang="en-NZ" sz="2400" dirty="0"/>
            </a:br>
            <a:r>
              <a:rPr lang="en-NZ" sz="2400" dirty="0">
                <a:solidFill>
                  <a:schemeClr val="bg1">
                    <a:lumMod val="75000"/>
                  </a:schemeClr>
                </a:solidFill>
              </a:rPr>
              <a:t>University of Auckland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5CBBE-2D05-416D-8973-A93DF525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Introduction to Draft Technical Specification TS1170.5: Part 1</a:t>
            </a:r>
          </a:p>
        </p:txBody>
      </p:sp>
    </p:spTree>
    <p:extLst>
      <p:ext uri="{BB962C8B-B14F-4D97-AF65-F5344CB8AC3E}">
        <p14:creationId xmlns:p14="http://schemas.microsoft.com/office/powerpoint/2010/main" val="35094592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D2B3-CFDC-CE3E-C8A5-9BDED936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Site Classification –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E7AD-B179-ED9C-1C39-DC235997F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class in TS is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determined based on V</a:t>
            </a:r>
            <a:r>
              <a:rPr lang="en-NZ" sz="2800" b="1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s(30)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since this is the only site condition parameter used in the NSHM.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 requires engineer to consider the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uncertainty in estimating V</a:t>
            </a:r>
            <a:r>
              <a:rPr lang="en-NZ" sz="2800" b="1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s(30)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this may lead to the consideration of highest demands from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multiple site classes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Soft soil sites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always amplify the ground motion relative to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stiff sites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for high intensity motions, short period demands on soft sites are lower than those on stiff sites.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4706145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4D546-2907-EA78-A8B4-AED057D9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9" y="1523792"/>
            <a:ext cx="10982011" cy="914791"/>
          </a:xfrm>
        </p:spPr>
        <p:txBody>
          <a:bodyPr/>
          <a:lstStyle/>
          <a:p>
            <a:r>
              <a:rPr lang="en-NZ" dirty="0"/>
              <a:t>Comparison with</a:t>
            </a:r>
            <a:br>
              <a:rPr lang="en-NZ" dirty="0"/>
            </a:br>
            <a:r>
              <a:rPr lang="en-NZ" dirty="0"/>
              <a:t>NZS 1170.5:2004</a:t>
            </a:r>
            <a:br>
              <a:rPr lang="en-NZ" dirty="0"/>
            </a:br>
            <a:r>
              <a:rPr lang="en-NZ" dirty="0"/>
              <a:t>(IL2 ULS)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A64EC-9098-84BD-9DD2-B3D73BF7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7" t="24469"/>
          <a:stretch/>
        </p:blipFill>
        <p:spPr>
          <a:xfrm>
            <a:off x="8485833" y="1047198"/>
            <a:ext cx="3706167" cy="5810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18A377-AF31-9564-6C14-F2683FE4DB5C}"/>
              </a:ext>
            </a:extLst>
          </p:cNvPr>
          <p:cNvSpPr/>
          <p:nvPr/>
        </p:nvSpPr>
        <p:spPr>
          <a:xfrm>
            <a:off x="5265338" y="543688"/>
            <a:ext cx="2994409" cy="373958"/>
          </a:xfrm>
          <a:prstGeom prst="rect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SITE CLASS C vs SITE CLASS III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631FF-7744-FD91-5ACB-2584F594B2D9}"/>
              </a:ext>
            </a:extLst>
          </p:cNvPr>
          <p:cNvSpPr/>
          <p:nvPr/>
        </p:nvSpPr>
        <p:spPr>
          <a:xfrm>
            <a:off x="9004997" y="543688"/>
            <a:ext cx="2994409" cy="373958"/>
          </a:xfrm>
          <a:prstGeom prst="rect">
            <a:avLst/>
          </a:prstGeom>
          <a:noFill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SITE CLASS D vs SITE CLASS IV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FB76D5-9088-D3CC-FF62-CD2195246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69" r="50247"/>
          <a:stretch/>
        </p:blipFill>
        <p:spPr>
          <a:xfrm>
            <a:off x="4633965" y="1047198"/>
            <a:ext cx="3706166" cy="58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7F32-BF4A-E093-A578-4AF1A1A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 Assessment –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A42A-1047-636E-DCC6-156F60A8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SRWG used </a:t>
            </a:r>
            <a:r>
              <a:rPr lang="en-NZ" b="1" dirty="0"/>
              <a:t>estimate of Annual Individual Fatality Rate (AIFR) </a:t>
            </a:r>
            <a:r>
              <a:rPr lang="en-NZ" dirty="0"/>
              <a:t>to explore if </a:t>
            </a:r>
            <a:r>
              <a:rPr lang="en-NZ" dirty="0" err="1"/>
              <a:t>APoE</a:t>
            </a:r>
            <a:r>
              <a:rPr lang="en-NZ" dirty="0"/>
              <a:t> of 1/500 was appropriate for design of IL2 buildings</a:t>
            </a:r>
          </a:p>
          <a:p>
            <a:r>
              <a:rPr lang="en-NZ" dirty="0"/>
              <a:t>Tolerable AIFR generally range from </a:t>
            </a:r>
            <a:r>
              <a:rPr lang="en-NZ" b="1" dirty="0"/>
              <a:t>10</a:t>
            </a:r>
            <a:r>
              <a:rPr lang="en-NZ" b="1" baseline="30000" dirty="0"/>
              <a:t>-5</a:t>
            </a:r>
            <a:r>
              <a:rPr lang="en-NZ" b="1" dirty="0"/>
              <a:t> to 10</a:t>
            </a:r>
            <a:r>
              <a:rPr lang="en-NZ" b="1" baseline="30000" dirty="0"/>
              <a:t>-6</a:t>
            </a:r>
            <a:r>
              <a:rPr lang="en-NZ" b="1" dirty="0"/>
              <a:t> </a:t>
            </a:r>
            <a:r>
              <a:rPr lang="en-NZ" dirty="0"/>
              <a:t>in other sectors</a:t>
            </a:r>
          </a:p>
          <a:p>
            <a:r>
              <a:rPr lang="en-NZ" dirty="0"/>
              <a:t>Using TS 1170.5 design spectrum results in a “tolerable” fatality risk </a:t>
            </a:r>
            <a:br>
              <a:rPr lang="en-NZ" dirty="0"/>
            </a:br>
            <a:r>
              <a:rPr lang="en-NZ" dirty="0"/>
              <a:t>	</a:t>
            </a:r>
            <a:r>
              <a:rPr lang="en-NZ" i="1" dirty="0">
                <a:sym typeface="Wingdings" panose="05000000000000000000" pitchFamily="2" charset="2"/>
              </a:rPr>
              <a:t> consistent with Building Code objectives</a:t>
            </a:r>
            <a:r>
              <a:rPr lang="en-NZ" i="1" dirty="0"/>
              <a:t>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30296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3EAB-4BE2-6C3E-922F-077948DE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Where to from here?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C70431-7398-9167-35A7-55E074DE9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430143"/>
              </p:ext>
            </p:extLst>
          </p:nvPr>
        </p:nvGraphicFramePr>
        <p:xfrm>
          <a:off x="1495577" y="4487830"/>
          <a:ext cx="9135582" cy="73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99A6A0-4C0E-FBF3-0C64-2F2B11FD88B2}"/>
              </a:ext>
            </a:extLst>
          </p:cNvPr>
          <p:cNvCxnSpPr/>
          <p:nvPr/>
        </p:nvCxnSpPr>
        <p:spPr>
          <a:xfrm flipV="1">
            <a:off x="4154940" y="4147802"/>
            <a:ext cx="0" cy="698437"/>
          </a:xfrm>
          <a:prstGeom prst="line">
            <a:avLst/>
          </a:prstGeom>
          <a:ln w="15875">
            <a:solidFill>
              <a:srgbClr val="15ABD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5A58AC-B1CA-BDD4-61EC-66EA739BF711}"/>
              </a:ext>
            </a:extLst>
          </p:cNvPr>
          <p:cNvSpPr txBox="1"/>
          <p:nvPr/>
        </p:nvSpPr>
        <p:spPr>
          <a:xfrm rot="18343650">
            <a:off x="3617110" y="2828394"/>
            <a:ext cx="231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5DA6"/>
                </a:solidFill>
              </a:rPr>
              <a:t>Draft TS 1170.5 provided to SNZ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5CF236-69CA-3CC1-1036-52B9AAA171A9}"/>
              </a:ext>
            </a:extLst>
          </p:cNvPr>
          <p:cNvCxnSpPr/>
          <p:nvPr/>
        </p:nvCxnSpPr>
        <p:spPr>
          <a:xfrm flipV="1">
            <a:off x="6255283" y="4147802"/>
            <a:ext cx="0" cy="698437"/>
          </a:xfrm>
          <a:prstGeom prst="line">
            <a:avLst/>
          </a:prstGeom>
          <a:ln w="15875">
            <a:solidFill>
              <a:srgbClr val="15ABD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720601-6782-FFBC-9478-467BECB23731}"/>
              </a:ext>
            </a:extLst>
          </p:cNvPr>
          <p:cNvSpPr txBox="1"/>
          <p:nvPr/>
        </p:nvSpPr>
        <p:spPr>
          <a:xfrm rot="18343650">
            <a:off x="5722990" y="2922280"/>
            <a:ext cx="24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5DA6"/>
                </a:solidFill>
              </a:rPr>
              <a:t>Release TS 1170.5?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91EB39-5CD7-E93A-3FF9-7C70EEF5D666}"/>
              </a:ext>
            </a:extLst>
          </p:cNvPr>
          <p:cNvCxnSpPr/>
          <p:nvPr/>
        </p:nvCxnSpPr>
        <p:spPr>
          <a:xfrm flipV="1">
            <a:off x="2768638" y="4142287"/>
            <a:ext cx="0" cy="698437"/>
          </a:xfrm>
          <a:prstGeom prst="line">
            <a:avLst/>
          </a:prstGeom>
          <a:ln w="15875">
            <a:solidFill>
              <a:srgbClr val="15ABD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3AABBF-8EC6-CCD2-0479-340C713108C5}"/>
              </a:ext>
            </a:extLst>
          </p:cNvPr>
          <p:cNvSpPr txBox="1"/>
          <p:nvPr/>
        </p:nvSpPr>
        <p:spPr>
          <a:xfrm rot="18343650">
            <a:off x="2471263" y="3203257"/>
            <a:ext cx="157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5DA6"/>
                </a:solidFill>
              </a:rPr>
              <a:t>NSHM Released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D98A0-00AC-8480-9644-CC281A8A4279}"/>
              </a:ext>
            </a:extLst>
          </p:cNvPr>
          <p:cNvCxnSpPr/>
          <p:nvPr/>
        </p:nvCxnSpPr>
        <p:spPr>
          <a:xfrm flipV="1">
            <a:off x="8641803" y="4154980"/>
            <a:ext cx="0" cy="6984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0415E7-8710-ED28-D3EF-AA8D6228E96B}"/>
              </a:ext>
            </a:extLst>
          </p:cNvPr>
          <p:cNvSpPr txBox="1"/>
          <p:nvPr/>
        </p:nvSpPr>
        <p:spPr>
          <a:xfrm rot="18343650">
            <a:off x="8085233" y="2781079"/>
            <a:ext cx="245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u="sng" dirty="0">
                <a:solidFill>
                  <a:schemeClr val="accent6">
                    <a:lumMod val="75000"/>
                  </a:schemeClr>
                </a:solidFill>
              </a:rPr>
              <a:t>Earliest possible </a:t>
            </a:r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citing  of TS1170.5 in B1/VM1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12BC2-EC70-4558-C19B-DE3F6956237D}"/>
              </a:ext>
            </a:extLst>
          </p:cNvPr>
          <p:cNvCxnSpPr/>
          <p:nvPr/>
        </p:nvCxnSpPr>
        <p:spPr>
          <a:xfrm flipV="1">
            <a:off x="5661231" y="4150911"/>
            <a:ext cx="0" cy="698437"/>
          </a:xfrm>
          <a:prstGeom prst="line">
            <a:avLst/>
          </a:prstGeom>
          <a:ln w="158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CB5EF9-CF2B-A389-0551-AD56D7B81FCD}"/>
              </a:ext>
            </a:extLst>
          </p:cNvPr>
          <p:cNvSpPr txBox="1"/>
          <p:nvPr/>
        </p:nvSpPr>
        <p:spPr>
          <a:xfrm rot="18343650">
            <a:off x="5319894" y="3122461"/>
            <a:ext cx="174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Public Comment for TS 1170.5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4DAE8A-8100-CD1C-61B6-D603A31062AF}"/>
              </a:ext>
            </a:extLst>
          </p:cNvPr>
          <p:cNvSpPr/>
          <p:nvPr/>
        </p:nvSpPr>
        <p:spPr>
          <a:xfrm>
            <a:off x="6255281" y="4350059"/>
            <a:ext cx="2386521" cy="19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/>
              <a:t>Test drive TS1170.5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4BB96-893C-E2AA-FC21-5F5798D59D00}"/>
              </a:ext>
            </a:extLst>
          </p:cNvPr>
          <p:cNvSpPr/>
          <p:nvPr/>
        </p:nvSpPr>
        <p:spPr>
          <a:xfrm>
            <a:off x="5211925" y="5131493"/>
            <a:ext cx="4163183" cy="26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/>
              <a:t>SRWG Stage 2</a:t>
            </a:r>
          </a:p>
        </p:txBody>
      </p:sp>
    </p:spTree>
    <p:extLst>
      <p:ext uri="{BB962C8B-B14F-4D97-AF65-F5344CB8AC3E}">
        <p14:creationId xmlns:p14="http://schemas.microsoft.com/office/powerpoint/2010/main" val="929339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6724-6D94-CDB0-088E-95B32142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Use of TS 1170.5 - 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746A-D949-D4B5-B9F9-30B83F93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Draft TS 1170.5 is only for public comment – not for design!</a:t>
            </a:r>
          </a:p>
          <a:p>
            <a:r>
              <a:rPr lang="en-NZ" dirty="0"/>
              <a:t>Once published:</a:t>
            </a:r>
          </a:p>
          <a:p>
            <a:pPr lvl="1"/>
            <a:r>
              <a:rPr lang="en-NZ" dirty="0"/>
              <a:t>Use only via Alternative Solutions</a:t>
            </a:r>
          </a:p>
          <a:p>
            <a:pPr lvl="2"/>
            <a:r>
              <a:rPr lang="en-NZ" dirty="0"/>
              <a:t>NZS 1170.5:2004 remains the cited standard in B1/VM1</a:t>
            </a:r>
          </a:p>
          <a:p>
            <a:pPr lvl="2"/>
            <a:r>
              <a:rPr lang="en-NZ" dirty="0"/>
              <a:t>Feedback on experience with TS will inform any decision to cite TS 1170.5 in the future.</a:t>
            </a:r>
          </a:p>
          <a:p>
            <a:pPr lvl="1"/>
            <a:r>
              <a:rPr lang="en-NZ" dirty="0"/>
              <a:t>Do not mix and match TS 1170.5 and NZS 1170.5:2004 </a:t>
            </a:r>
          </a:p>
          <a:p>
            <a:pPr lvl="2"/>
            <a:r>
              <a:rPr lang="en-NZ" dirty="0"/>
              <a:t>Use each in their entirety</a:t>
            </a:r>
          </a:p>
          <a:p>
            <a:pPr lvl="1"/>
            <a:r>
              <a:rPr lang="en-NZ" dirty="0"/>
              <a:t>Continue to use NZS 1170.5:2004 for </a:t>
            </a:r>
            <a:r>
              <a:rPr lang="en-NZ" u="sng" dirty="0"/>
              <a:t>all</a:t>
            </a:r>
            <a:r>
              <a:rPr lang="en-NZ" dirty="0"/>
              <a:t> seismic assessments</a:t>
            </a:r>
          </a:p>
        </p:txBody>
      </p:sp>
    </p:spTree>
    <p:extLst>
      <p:ext uri="{BB962C8B-B14F-4D97-AF65-F5344CB8AC3E}">
        <p14:creationId xmlns:p14="http://schemas.microsoft.com/office/powerpoint/2010/main" val="344369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9E3C-19EA-DF06-211B-E360851B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C107-E712-169F-4B55-D354E5DF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49612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81B8-075E-3A0D-DF0A-B17104F2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Comments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6D1A-0862-CAD0-FA71-F1F9C5C04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2"/>
            <a:ext cx="11353800" cy="3686175"/>
          </a:xfrm>
        </p:spPr>
        <p:txBody>
          <a:bodyPr/>
          <a:lstStyle/>
          <a:p>
            <a:r>
              <a:rPr lang="en-GB" dirty="0"/>
              <a:t>Please submit a public comment!</a:t>
            </a:r>
            <a:br>
              <a:rPr lang="en-GB" dirty="0"/>
            </a:b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hlinkClick r:id="rId2"/>
              </a:rPr>
              <a:t>https://consultations.standards.govt.nz/draft-standards/ts1170-5-public-consultation/</a:t>
            </a:r>
            <a:endParaRPr lang="en-GB" dirty="0"/>
          </a:p>
          <a:p>
            <a:endParaRPr lang="en-NZ" dirty="0"/>
          </a:p>
          <a:p>
            <a:r>
              <a:rPr lang="en-NZ" dirty="0"/>
              <a:t>TS1170.5 Webinar Part 2 Thursday at 12-2pm</a:t>
            </a:r>
          </a:p>
          <a:p>
            <a:pPr lvl="1"/>
            <a:r>
              <a:rPr lang="en-NZ" dirty="0"/>
              <a:t>Geotechnical provisions</a:t>
            </a:r>
          </a:p>
          <a:p>
            <a:pPr lvl="1"/>
            <a:r>
              <a:rPr lang="en-NZ" dirty="0"/>
              <a:t>Foundation rocking</a:t>
            </a:r>
          </a:p>
          <a:p>
            <a:pPr lvl="1"/>
            <a:r>
              <a:rPr lang="en-NZ" dirty="0"/>
              <a:t>Parts and components</a:t>
            </a:r>
          </a:p>
          <a:p>
            <a:pPr lvl="1"/>
            <a:r>
              <a:rPr lang="en-NZ" dirty="0"/>
              <a:t>Demo of SESOC webtool to extract data from Tables 3.3 and 3.4</a:t>
            </a:r>
          </a:p>
        </p:txBody>
      </p:sp>
    </p:spTree>
    <p:extLst>
      <p:ext uri="{BB962C8B-B14F-4D97-AF65-F5344CB8AC3E}">
        <p14:creationId xmlns:p14="http://schemas.microsoft.com/office/powerpoint/2010/main" val="120154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568AF9-5FCA-113D-743F-AFCD5C5E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Seismic Risk Working Group		SNZ TS Committee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AF3E-DE5F-955F-5DE8-5026F12F3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1126"/>
            <a:ext cx="5181600" cy="368617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NZ" sz="2000" dirty="0"/>
              <a:t>Anna Philpott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John Hare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Ken Elwood (Chair)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Matt Gerstenberger 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Michelle Grant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Misko Cubrinovski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Nick Traylen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Rick Wentz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Rob Jury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Tim Sullivan</a:t>
            </a:r>
          </a:p>
          <a:p>
            <a:pPr marL="0" indent="0">
              <a:spcBef>
                <a:spcPts val="300"/>
              </a:spcBef>
              <a:buNone/>
            </a:pPr>
            <a:endParaRPr lang="en-N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B799E4-7ACD-8347-3620-D25F2229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016" y="2051126"/>
            <a:ext cx="5181600" cy="368617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NZ" sz="2000" dirty="0"/>
              <a:t>Angela Liu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Anna Kaiser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Charlotte Toma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Claire Stevens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Dave Brunsdon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Des Bull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Greg MacRae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John Hare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Kaveh </a:t>
            </a:r>
            <a:r>
              <a:rPr lang="en-NZ" sz="2000" dirty="0" err="1"/>
              <a:t>Andisheh</a:t>
            </a:r>
            <a:endParaRPr lang="en-NZ" sz="2000" dirty="0"/>
          </a:p>
          <a:p>
            <a:pPr>
              <a:spcBef>
                <a:spcPts val="300"/>
              </a:spcBef>
            </a:pPr>
            <a:r>
              <a:rPr lang="en-NZ" sz="2000" dirty="0"/>
              <a:t>Reza E. Sedgh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Rick Wentz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Rob Jury (Chair)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Tim Sullivan</a:t>
            </a:r>
          </a:p>
          <a:p>
            <a:pPr>
              <a:spcBef>
                <a:spcPts val="300"/>
              </a:spcBef>
            </a:pPr>
            <a:r>
              <a:rPr lang="en-NZ" sz="2000" dirty="0"/>
              <a:t>Tobias Smith</a:t>
            </a:r>
          </a:p>
        </p:txBody>
      </p:sp>
    </p:spTree>
    <p:extLst>
      <p:ext uri="{BB962C8B-B14F-4D97-AF65-F5344CB8AC3E}">
        <p14:creationId xmlns:p14="http://schemas.microsoft.com/office/powerpoint/2010/main" val="1155692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8D32-74DA-3138-E25D-AC5EBD85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Technical Specification (TS) 1170.5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4B55-68E8-CA3A-9769-123D91B9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1702"/>
            <a:ext cx="11189678" cy="3686175"/>
          </a:xfrm>
        </p:spPr>
        <p:txBody>
          <a:bodyPr/>
          <a:lstStyle/>
          <a:p>
            <a:r>
              <a:rPr lang="en-NZ" sz="2800" dirty="0"/>
              <a:t>NSHM released Oct 2022.</a:t>
            </a:r>
          </a:p>
          <a:p>
            <a:r>
              <a:rPr lang="en-NZ" sz="2800" dirty="0"/>
              <a:t>Seismic Risk Working Group (SRWG) developed a draft of potential changes to NZS1170.5 to account for the results of the new NSHM.</a:t>
            </a:r>
          </a:p>
          <a:p>
            <a:r>
              <a:rPr lang="en-NZ" sz="2800" dirty="0"/>
              <a:t>Standards NZ convened a committee to convert this draft into a “Technical Specification”.</a:t>
            </a:r>
          </a:p>
          <a:p>
            <a:r>
              <a:rPr lang="en-NZ" sz="2800" dirty="0"/>
              <a:t>Now it’s your turn…</a:t>
            </a:r>
            <a:br>
              <a:rPr lang="en-NZ" sz="2800" dirty="0"/>
            </a:br>
            <a:r>
              <a:rPr lang="en-NZ" sz="2400" dirty="0">
                <a:hlinkClick r:id="rId3"/>
              </a:rPr>
              <a:t>https://consultations.standards.govt.nz/draft-standards/ts1170-5-public-consultation/</a:t>
            </a:r>
            <a:r>
              <a:rPr lang="en-NZ" sz="2400" dirty="0"/>
              <a:t>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256815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BCE1-D3F0-4666-9F99-37CEE4AC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Technical Specification (TS) 1170.5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9C27-8DD4-4154-93FB-62754502C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843"/>
            <a:ext cx="10515600" cy="3686175"/>
          </a:xfrm>
        </p:spPr>
        <p:txBody>
          <a:bodyPr/>
          <a:lstStyle/>
          <a:p>
            <a:r>
              <a:rPr lang="en-NZ" sz="2800" dirty="0"/>
              <a:t>Reflect new knowledge from NSHM </a:t>
            </a:r>
          </a:p>
          <a:p>
            <a:r>
              <a:rPr lang="en-NZ" sz="2800" dirty="0"/>
              <a:t>Key components:</a:t>
            </a:r>
          </a:p>
          <a:p>
            <a:pPr lvl="1"/>
            <a:r>
              <a:rPr lang="en-NZ" sz="2800" dirty="0"/>
              <a:t>Elastic design spectrum:</a:t>
            </a:r>
          </a:p>
          <a:p>
            <a:pPr lvl="2"/>
            <a:r>
              <a:rPr lang="en-NZ" sz="2000" dirty="0"/>
              <a:t>New shape of elastic spectrum</a:t>
            </a:r>
          </a:p>
          <a:p>
            <a:pPr lvl="2"/>
            <a:r>
              <a:rPr lang="en-NZ" sz="2000" dirty="0"/>
              <a:t>New site class definitions (based on V</a:t>
            </a:r>
            <a:r>
              <a:rPr lang="en-NZ" sz="2000" baseline="-25000" dirty="0"/>
              <a:t>s(30)</a:t>
            </a:r>
            <a:r>
              <a:rPr lang="en-NZ" sz="2000" dirty="0"/>
              <a:t>)</a:t>
            </a:r>
          </a:p>
          <a:p>
            <a:pPr lvl="1"/>
            <a:r>
              <a:rPr lang="en-NZ" sz="2800" dirty="0"/>
              <a:t>Mitigate impacts of new spectra:</a:t>
            </a:r>
          </a:p>
          <a:p>
            <a:pPr lvl="2"/>
            <a:r>
              <a:rPr lang="en-NZ" sz="2000" dirty="0"/>
              <a:t>k</a:t>
            </a:r>
            <a:r>
              <a:rPr lang="en-NZ" sz="2000" baseline="-25000" dirty="0">
                <a:latin typeface="Symbol" panose="05050102010706020507" pitchFamily="18" charset="2"/>
              </a:rPr>
              <a:t>m</a:t>
            </a:r>
            <a:r>
              <a:rPr lang="en-NZ" sz="2000" dirty="0"/>
              <a:t> for short period structures</a:t>
            </a:r>
          </a:p>
          <a:p>
            <a:pPr lvl="2"/>
            <a:r>
              <a:rPr lang="en-NZ" sz="2000" dirty="0"/>
              <a:t>Rocking foundations provisions for simple structures</a:t>
            </a:r>
          </a:p>
          <a:p>
            <a:pPr lvl="2"/>
            <a:r>
              <a:rPr lang="en-NZ" sz="2000" dirty="0"/>
              <a:t>New Parts and Components provisions</a:t>
            </a:r>
          </a:p>
        </p:txBody>
      </p:sp>
    </p:spTree>
    <p:extLst>
      <p:ext uri="{BB962C8B-B14F-4D97-AF65-F5344CB8AC3E}">
        <p14:creationId xmlns:p14="http://schemas.microsoft.com/office/powerpoint/2010/main" val="5132833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F233-2E10-D0D5-9EDF-DA8D2900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 of Changes in Draft TS 1170.5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2A47-0050-D231-F255-76AE7DF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75"/>
            <a:ext cx="10515600" cy="36861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NZ" sz="2400" dirty="0"/>
              <a:t>Section 1.4: 		Special Studies</a:t>
            </a:r>
          </a:p>
          <a:p>
            <a:pPr>
              <a:spcBef>
                <a:spcPts val="600"/>
              </a:spcBef>
            </a:pPr>
            <a:r>
              <a:rPr lang="en-NZ" sz="2400" dirty="0"/>
              <a:t>Section 2: 		Verification </a:t>
            </a:r>
          </a:p>
          <a:p>
            <a:pPr lvl="1">
              <a:spcBef>
                <a:spcPts val="600"/>
              </a:spcBef>
            </a:pPr>
            <a:r>
              <a:rPr lang="en-NZ" sz="2000" dirty="0"/>
              <a:t>Include consideration of geotechnical performance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FF0000"/>
                </a:solidFill>
              </a:rPr>
              <a:t>Section 3.1: 		Horizontal Elastic Spectra</a:t>
            </a:r>
          </a:p>
          <a:p>
            <a:pPr lvl="1">
              <a:spcBef>
                <a:spcPts val="600"/>
              </a:spcBef>
            </a:pPr>
            <a:r>
              <a:rPr lang="en-NZ" sz="2000" dirty="0">
                <a:solidFill>
                  <a:srgbClr val="FF0000"/>
                </a:solidFill>
              </a:rPr>
              <a:t>Table of Hazard Values, Shape of spectrum, Site Classification, Active faults</a:t>
            </a:r>
          </a:p>
          <a:p>
            <a:pPr>
              <a:spcBef>
                <a:spcPts val="600"/>
              </a:spcBef>
            </a:pPr>
            <a:r>
              <a:rPr lang="en-NZ" sz="2400" dirty="0"/>
              <a:t>Section 3.2: 		Vertical Elastic Spectra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14ABD3"/>
                </a:solidFill>
              </a:rPr>
              <a:t>Section 3.3:		Parameters for Geotechnical Assessment and Design</a:t>
            </a:r>
          </a:p>
          <a:p>
            <a:pPr>
              <a:spcBef>
                <a:spcPts val="600"/>
              </a:spcBef>
            </a:pPr>
            <a:r>
              <a:rPr lang="en-NZ" sz="2400" dirty="0"/>
              <a:t>Section 4.5.3 etc: 	Ratcheting provisions (removed)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FF0000"/>
                </a:solidFill>
              </a:rPr>
              <a:t>Section 5.2:		k</a:t>
            </a:r>
            <a:r>
              <a:rPr lang="en-NZ" sz="24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NZ" sz="2400" dirty="0">
                <a:solidFill>
                  <a:srgbClr val="FF0000"/>
                </a:solidFill>
              </a:rPr>
              <a:t> = </a:t>
            </a:r>
            <a:r>
              <a:rPr lang="en-NZ" sz="24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endParaRPr lang="en-NZ" sz="24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14ABD3"/>
                </a:solidFill>
              </a:rPr>
              <a:t>Section 5.9.1+6.6:	Rocking foundations</a:t>
            </a:r>
          </a:p>
          <a:p>
            <a:pPr>
              <a:spcBef>
                <a:spcPts val="600"/>
              </a:spcBef>
            </a:pPr>
            <a:r>
              <a:rPr lang="en-NZ" sz="2400" dirty="0">
                <a:solidFill>
                  <a:srgbClr val="14ABD3"/>
                </a:solidFill>
              </a:rPr>
              <a:t>Section 8:		Parts and Components</a:t>
            </a:r>
          </a:p>
          <a:p>
            <a:pPr>
              <a:spcBef>
                <a:spcPts val="600"/>
              </a:spcBef>
            </a:pPr>
            <a:endParaRPr lang="en-NZ" sz="2400" dirty="0">
              <a:solidFill>
                <a:srgbClr val="FF0000"/>
              </a:solidFill>
            </a:endParaRPr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2E60E-0375-81FF-4F78-4D001DE69E49}"/>
              </a:ext>
            </a:extLst>
          </p:cNvPr>
          <p:cNvSpPr txBox="1"/>
          <p:nvPr/>
        </p:nvSpPr>
        <p:spPr>
          <a:xfrm>
            <a:off x="10128739" y="2924566"/>
            <a:ext cx="1331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solidFill>
                  <a:srgbClr val="FF0000"/>
                </a:solidFill>
              </a:rPr>
              <a:t>Part 1:</a:t>
            </a:r>
            <a:br>
              <a:rPr lang="en-NZ" sz="3200" b="1" dirty="0">
                <a:solidFill>
                  <a:srgbClr val="FF0000"/>
                </a:solidFill>
              </a:rPr>
            </a:br>
            <a:r>
              <a:rPr lang="en-NZ" sz="3200" b="1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CD7A2-94FA-EF96-C6E3-DDCC4334D841}"/>
              </a:ext>
            </a:extLst>
          </p:cNvPr>
          <p:cNvSpPr txBox="1"/>
          <p:nvPr/>
        </p:nvSpPr>
        <p:spPr>
          <a:xfrm>
            <a:off x="9924356" y="5157340"/>
            <a:ext cx="1739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200" b="1" dirty="0">
                <a:solidFill>
                  <a:srgbClr val="14ABD3"/>
                </a:solidFill>
              </a:rPr>
              <a:t>Part 2:</a:t>
            </a:r>
            <a:br>
              <a:rPr lang="en-NZ" sz="3200" b="1" dirty="0">
                <a:solidFill>
                  <a:srgbClr val="14ABD3"/>
                </a:solidFill>
              </a:rPr>
            </a:br>
            <a:r>
              <a:rPr lang="en-NZ" sz="3200" b="1" dirty="0">
                <a:solidFill>
                  <a:srgbClr val="14ABD3"/>
                </a:solidFill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29272049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E8C9-66C6-2300-F781-D7D0E63C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Goal for today’s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66C1-181D-343A-13EE-BCC594F7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Introduce you to key changes in TS 1170.5 relative to NZS 1170.5:2004</a:t>
            </a:r>
          </a:p>
          <a:p>
            <a:r>
              <a:rPr lang="en-NZ" dirty="0"/>
              <a:t>Help you engage with the document during public comment period</a:t>
            </a:r>
          </a:p>
          <a:p>
            <a:pPr lvl="1"/>
            <a:r>
              <a:rPr lang="en-NZ" sz="2400" i="1" dirty="0"/>
              <a:t>More detailed seminar series to be run by Technical Societies once TS 1170.5 is published.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42554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F225-DA72-F4AD-B92D-BDF71792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5A969-4DB3-E957-D448-D88F5E7B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Seismic Hazard – Matt Gerstenberger</a:t>
            </a:r>
          </a:p>
          <a:p>
            <a:r>
              <a:rPr lang="en-NZ" dirty="0"/>
              <a:t>Spectral Shape and k</a:t>
            </a:r>
            <a:r>
              <a:rPr lang="en-NZ" baseline="-25000" dirty="0">
                <a:latin typeface="Symbol" panose="05050102010706020507" pitchFamily="18" charset="2"/>
              </a:rPr>
              <a:t>m</a:t>
            </a:r>
            <a:r>
              <a:rPr lang="en-NZ" dirty="0"/>
              <a:t> – Tim Sullivan</a:t>
            </a:r>
          </a:p>
          <a:p>
            <a:r>
              <a:rPr lang="en-NZ" dirty="0"/>
              <a:t>Site Classification – Misko Cubrinovski </a:t>
            </a:r>
          </a:p>
          <a:p>
            <a:r>
              <a:rPr lang="en-NZ" dirty="0"/>
              <a:t>Risk Assessment – Anne Hulsey</a:t>
            </a:r>
          </a:p>
          <a:p>
            <a:r>
              <a:rPr lang="en-NZ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934332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67D-BC3A-B5C4-41F4-C4ABB59F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Seismic Hazard -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FDB2-CDAC-02E4-2F2C-CE343C4E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</a:pP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2022 NSHM has indicated that the seismic hazard </a:t>
            </a:r>
            <a:r>
              <a:rPr lang="en-N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most of the country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higher than that estimated by previous NSHM or NZS 1170.5:2004</a:t>
            </a:r>
            <a:endParaRPr lang="en-NZ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most of the country, TS 1170.5 provides estimates of the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mean hazard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from 2022 NSHM for </a:t>
            </a:r>
            <a:r>
              <a:rPr lang="en-N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APoE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specified in AS/NZS 1170.0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Auckland and Northland are governed by a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lower-bound hazard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similar to the concept of “the floor” used in NZS 1170.5:2004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92183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FFC2-7533-5854-2E05-ED16C6DB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Spectral Shape –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FC5C-A026-CC47-C06F-01E1DB40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702"/>
            <a:ext cx="11129387" cy="3686175"/>
          </a:xfrm>
        </p:spPr>
        <p:txBody>
          <a:bodyPr/>
          <a:lstStyle/>
          <a:p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Design spectrum now defined by three parameters: PGA, S</a:t>
            </a:r>
            <a:r>
              <a:rPr lang="en-NZ" sz="2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T</a:t>
            </a:r>
            <a:r>
              <a:rPr lang="en-NZ" sz="2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en-NZ" sz="2800" dirty="0">
                <a:effectLst/>
                <a:latin typeface="Wingdings" panose="05000000000000000000" pitchFamily="2" charset="2"/>
                <a:ea typeface="Times New Roman" panose="02020603050405020304" pitchFamily="18" charset="0"/>
              </a:rPr>
              <a:t>à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spectral shape depends on intensity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addition to site class. 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PGA, S</a:t>
            </a:r>
            <a:r>
              <a:rPr lang="en-NZ" sz="28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as</a:t>
            </a:r>
            <a:r>
              <a:rPr lang="en-NZ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and T</a:t>
            </a:r>
            <a:r>
              <a:rPr lang="en-NZ" sz="28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NZ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:</a:t>
            </a:r>
          </a:p>
          <a:p>
            <a:pPr marL="609585" lvl="1" indent="0">
              <a:buNone/>
            </a:pP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cities and towns,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Table 3.4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different </a:t>
            </a:r>
            <a:r>
              <a:rPr lang="en-NZ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APoE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site classes</a:t>
            </a:r>
            <a:b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rural locations, 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Table 3.5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GPS coordinate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en-NZ" sz="2800" b="1" baseline="-250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en-NZ" sz="2800" b="1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all periods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b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N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recognises good reserve capacity inherent of short period buildings.</a:t>
            </a:r>
            <a:endParaRPr lang="en-NZ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38416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P 2020 Blu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AFABA0E2-93E6-45CC-B91C-2934CD898E45}"/>
    </a:ext>
  </a:extLst>
</a:theme>
</file>

<file path=ppt/theme/theme2.xml><?xml version="1.0" encoding="utf-8"?>
<a:theme xmlns:a="http://schemas.openxmlformats.org/drawingml/2006/main" name="BP 2020 Green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6EA01B24-2548-49EC-BB79-502889E1653F}"/>
    </a:ext>
  </a:extLst>
</a:theme>
</file>

<file path=ppt/theme/theme3.xml><?xml version="1.0" encoding="utf-8"?>
<a:theme xmlns:a="http://schemas.openxmlformats.org/drawingml/2006/main" name="1_BP 2020 Orang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F0ACB569-F729-4872-88AD-7BEACD3ED25F}"/>
    </a:ext>
  </a:extLst>
</a:theme>
</file>

<file path=ppt/theme/theme4.xml><?xml version="1.0" encoding="utf-8"?>
<a:theme xmlns:a="http://schemas.openxmlformats.org/drawingml/2006/main" name="2_BP 2020 Purpl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F8DC3715-EA96-4925-9F6B-B6F4A38321A7}"/>
    </a:ext>
  </a:extLst>
</a:theme>
</file>

<file path=ppt/theme/theme5.xml><?xml version="1.0" encoding="utf-8"?>
<a:theme xmlns:a="http://schemas.openxmlformats.org/drawingml/2006/main" name="1_BP 2020 Blue layout">
  <a:themeElements>
    <a:clrScheme name="Building Performance">
      <a:dk1>
        <a:sysClr val="windowText" lastClr="000000"/>
      </a:dk1>
      <a:lt1>
        <a:sysClr val="window" lastClr="FFFFFF"/>
      </a:lt1>
      <a:dk2>
        <a:srgbClr val="005DA6"/>
      </a:dk2>
      <a:lt2>
        <a:srgbClr val="F2F2F2"/>
      </a:lt2>
      <a:accent1>
        <a:srgbClr val="005DA6"/>
      </a:accent1>
      <a:accent2>
        <a:srgbClr val="00BCE7"/>
      </a:accent2>
      <a:accent3>
        <a:srgbClr val="F6891F"/>
      </a:accent3>
      <a:accent4>
        <a:srgbClr val="FFF21F"/>
      </a:accent4>
      <a:accent5>
        <a:srgbClr val="1D3260"/>
      </a:accent5>
      <a:accent6>
        <a:srgbClr val="BFBFBF"/>
      </a:accent6>
      <a:hlink>
        <a:srgbClr val="005DA6"/>
      </a:hlink>
      <a:folHlink>
        <a:srgbClr val="00BCE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30461858-89E0-462F-BC8D-7BDFC79B1F26}" vid="{AFABA0E2-93E6-45CC-B91C-2934CD898E4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266D31AFDE54C99554B2CA30E7252" ma:contentTypeVersion="21" ma:contentTypeDescription="Create a new document." ma:contentTypeScope="" ma:versionID="de3bd5491848d8871c633c432cdb51f2">
  <xsd:schema xmlns:xsd="http://www.w3.org/2001/XMLSchema" xmlns:xs="http://www.w3.org/2001/XMLSchema" xmlns:p="http://schemas.microsoft.com/office/2006/metadata/properties" xmlns:ns1="http://schemas.microsoft.com/sharepoint/v3" xmlns:ns2="645d329d-3d1b-46e8-bb24-660054c3b4c0" xmlns:ns3="479c2434-e841-4fbf-bcf0-24ba89a77352" targetNamespace="http://schemas.microsoft.com/office/2006/metadata/properties" ma:root="true" ma:fieldsID="40b8e443d889c5d27a78414817c5d5ce" ns1:_="" ns2:_="" ns3:_="">
    <xsd:import namespace="http://schemas.microsoft.com/sharepoint/v3"/>
    <xsd:import namespace="645d329d-3d1b-46e8-bb24-660054c3b4c0"/>
    <xsd:import namespace="479c2434-e841-4fbf-bcf0-24ba89a77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Note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d329d-3d1b-46e8-bb24-660054c3b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9e93a8-92a9-46e5-a79a-ffd70315cc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2434-e841-4fbf-bcf0-24ba89a77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9f694cf-3c32-4e8c-a6a2-e4299d25b5cf}" ma:internalName="TaxCatchAll" ma:showField="CatchAllData" ma:web="479c2434-e841-4fbf-bcf0-24ba89a77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9CD6F9-0BC5-454C-BE93-DCF21A0B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d329d-3d1b-46e8-bb24-660054c3b4c0"/>
    <ds:schemaRef ds:uri="479c2434-e841-4fbf-bcf0-24ba89a77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C393DA-E73E-4861-A03A-1AD447D0A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BSP PowerPoint Template</Template>
  <TotalTime>10682</TotalTime>
  <Words>904</Words>
  <Application>Microsoft Macintosh PowerPoint</Application>
  <PresentationFormat>Widescreen</PresentationFormat>
  <Paragraphs>121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Liberation Sans</vt:lpstr>
      <vt:lpstr>Symbol</vt:lpstr>
      <vt:lpstr>Wingdings</vt:lpstr>
      <vt:lpstr>BP 2020 Blue layout</vt:lpstr>
      <vt:lpstr>BP 2020 Green layout</vt:lpstr>
      <vt:lpstr>1_BP 2020 Orange layout</vt:lpstr>
      <vt:lpstr>2_BP 2020 Purple layout</vt:lpstr>
      <vt:lpstr>1_BP 2020 Blue layout</vt:lpstr>
      <vt:lpstr>Introduction to Draft Technical Specification TS1170.5: Part 1</vt:lpstr>
      <vt:lpstr>Seismic Risk Working Group  SNZ TS Committee</vt:lpstr>
      <vt:lpstr>Technical Specification (TS) 1170.5 </vt:lpstr>
      <vt:lpstr>Technical Specification (TS) 1170.5 Updates </vt:lpstr>
      <vt:lpstr>Summary of Changes in Draft TS 1170.5</vt:lpstr>
      <vt:lpstr>Goal for today’s webinar</vt:lpstr>
      <vt:lpstr>Presentations</vt:lpstr>
      <vt:lpstr>Seismic Hazard - Key Takeaways</vt:lpstr>
      <vt:lpstr>Spectral Shape – Key Takeaways</vt:lpstr>
      <vt:lpstr>Site Classification – Key Takeaways</vt:lpstr>
      <vt:lpstr>Comparison with NZS 1170.5:2004 (IL2 ULS)</vt:lpstr>
      <vt:lpstr>Risk Assessment – Key Takeaways</vt:lpstr>
      <vt:lpstr>Where to from here?</vt:lpstr>
      <vt:lpstr>Use of TS 1170.5 - Key Messages</vt:lpstr>
      <vt:lpstr>Q&amp;A</vt:lpstr>
      <vt:lpstr>Final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MBIE</dc:title>
  <dc:creator>Kenneth Elwood</dc:creator>
  <cp:lastModifiedBy>Eireen Jose</cp:lastModifiedBy>
  <cp:revision>89</cp:revision>
  <dcterms:created xsi:type="dcterms:W3CDTF">2022-02-16T03:02:23Z</dcterms:created>
  <dcterms:modified xsi:type="dcterms:W3CDTF">2024-03-21T20:47:31Z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8466f7-346c-47bb-a4d2-4a6558d61975_Enabled">
    <vt:lpwstr>true</vt:lpwstr>
  </property>
  <property fmtid="{D5CDD505-2E9C-101B-9397-08002B2CF9AE}" pid="3" name="MSIP_Label_738466f7-346c-47bb-a4d2-4a6558d61975_SetDate">
    <vt:lpwstr>2023-06-05T20:22:38Z</vt:lpwstr>
  </property>
  <property fmtid="{D5CDD505-2E9C-101B-9397-08002B2CF9AE}" pid="4" name="MSIP_Label_738466f7-346c-47bb-a4d2-4a6558d61975_Method">
    <vt:lpwstr>Privileged</vt:lpwstr>
  </property>
  <property fmtid="{D5CDD505-2E9C-101B-9397-08002B2CF9AE}" pid="5" name="MSIP_Label_738466f7-346c-47bb-a4d2-4a6558d61975_Name">
    <vt:lpwstr>UNCLASSIFIED</vt:lpwstr>
  </property>
  <property fmtid="{D5CDD505-2E9C-101B-9397-08002B2CF9AE}" pid="6" name="MSIP_Label_738466f7-346c-47bb-a4d2-4a6558d61975_SiteId">
    <vt:lpwstr>78b2bd11-e42b-47ea-b011-2e04c3af5ec1</vt:lpwstr>
  </property>
  <property fmtid="{D5CDD505-2E9C-101B-9397-08002B2CF9AE}" pid="7" name="MSIP_Label_738466f7-346c-47bb-a4d2-4a6558d61975_ActionId">
    <vt:lpwstr>3080a3f8-ba39-4b0e-b9f5-2c982b8620d1</vt:lpwstr>
  </property>
  <property fmtid="{D5CDD505-2E9C-101B-9397-08002B2CF9AE}" pid="8" name="MSIP_Label_738466f7-346c-47bb-a4d2-4a6558d61975_ContentBits">
    <vt:lpwstr>0</vt:lpwstr>
  </property>
</Properties>
</file>